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  <p:sldMasterId id="2147483670" r:id="rId2"/>
    <p:sldMasterId id="2147483674" r:id="rId3"/>
  </p:sldMasterIdLst>
  <p:notesMasterIdLst>
    <p:notesMasterId r:id="rId17"/>
  </p:notesMasterIdLst>
  <p:handoutMasterIdLst>
    <p:handoutMasterId r:id="rId18"/>
  </p:handoutMasterIdLst>
  <p:sldIdLst>
    <p:sldId id="269" r:id="rId4"/>
    <p:sldId id="293" r:id="rId5"/>
    <p:sldId id="306" r:id="rId6"/>
    <p:sldId id="307" r:id="rId7"/>
    <p:sldId id="308" r:id="rId8"/>
    <p:sldId id="309" r:id="rId9"/>
    <p:sldId id="312" r:id="rId10"/>
    <p:sldId id="303" r:id="rId11"/>
    <p:sldId id="310" r:id="rId12"/>
    <p:sldId id="311" r:id="rId13"/>
    <p:sldId id="304" r:id="rId14"/>
    <p:sldId id="305" r:id="rId15"/>
    <p:sldId id="274" r:id="rId16"/>
  </p:sldIdLst>
  <p:sldSz cx="12192000" cy="6858000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SEOULNAMSAN B" panose="02020503020101020101" pitchFamily="18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서울남산체 B" panose="02020503020101020101" pitchFamily="18" charset="-127"/>
      <p:regular r:id="rId24"/>
      <p:bold r:id="rId25"/>
    </p:embeddedFont>
    <p:embeddedFont>
      <p:font typeface="서울남산체 EB" panose="02020503020101020101" pitchFamily="18" charset="-127"/>
      <p:regular r:id="rId26"/>
      <p:bold r:id="rId27"/>
    </p:embeddedFont>
    <p:embeddedFont>
      <p:font typeface="서울남산체 M" panose="0202050302010102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F1EAF6"/>
    <a:srgbClr val="5799D5"/>
    <a:srgbClr val="FBE6D5"/>
    <a:srgbClr val="E5F1F9"/>
    <a:srgbClr val="1C476E"/>
    <a:srgbClr val="FCB2C2"/>
    <a:srgbClr val="FFC1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 autoAdjust="0"/>
    <p:restoredTop sz="91702" autoAdjust="0"/>
  </p:normalViewPr>
  <p:slideViewPr>
    <p:cSldViewPr snapToGrid="0">
      <p:cViewPr varScale="1">
        <p:scale>
          <a:sx n="104" d="100"/>
          <a:sy n="104" d="100"/>
        </p:scale>
        <p:origin x="63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Cong, Iris, Soonwon Choi, and Mikhail D. Lukin. "Quantum convolutional neural networks." </a:t>
            </a:r>
            <a:r>
              <a:rPr lang="en" altLang="ko-Kore-KR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Physics</a:t>
            </a:r>
            <a:r>
              <a:rPr lang="en" altLang="ko-Kore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15.12 (2019): 1273-1278.</a:t>
            </a:r>
            <a:endParaRPr lang="ko-Kore-KR" altLang="en-US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71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31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14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24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3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15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2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98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599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579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6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4838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2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51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79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4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3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2" y="1407367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논문 리뷰</a:t>
            </a:r>
            <a:br>
              <a:rPr lang="en-US" altLang="ko-KR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</a:br>
            <a:r>
              <a:rPr lang="en-US" altLang="ko-KR" sz="40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Quantum convolutional neural networks</a:t>
            </a:r>
            <a:endParaRPr lang="ko-KR" altLang="en-US" sz="44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양유진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링크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https://youtu.be/Eppb9BkB0CU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30;p20">
            <a:extLst>
              <a:ext uri="{FF2B5EF4-FFF2-40B4-BE49-F238E27FC236}">
                <a16:creationId xmlns:a16="http://schemas.microsoft.com/office/drawing/2014/main" id="{2DA059C6-E135-C1DB-7763-7CF10A468D8D}"/>
              </a:ext>
            </a:extLst>
          </p:cNvPr>
          <p:cNvSpPr/>
          <p:nvPr/>
        </p:nvSpPr>
        <p:spPr>
          <a:xfrm>
            <a:off x="777240" y="5572003"/>
            <a:ext cx="2994660" cy="440177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24" name="Google Shape;130;p20">
            <a:extLst>
              <a:ext uri="{FF2B5EF4-FFF2-40B4-BE49-F238E27FC236}">
                <a16:creationId xmlns:a16="http://schemas.microsoft.com/office/drawing/2014/main" id="{087BE680-C384-B998-C1FA-B1A9EDE45F4C}"/>
              </a:ext>
            </a:extLst>
          </p:cNvPr>
          <p:cNvSpPr/>
          <p:nvPr/>
        </p:nvSpPr>
        <p:spPr>
          <a:xfrm>
            <a:off x="777240" y="6117019"/>
            <a:ext cx="2994660" cy="440177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MERA and QEC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–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QEC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를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통한 성능 개선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5D44EA25-020C-804E-DBC7-DCF77127E9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920" y="1178383"/>
                <a:ext cx="5162551" cy="18136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10000"/>
                  </a:lnSpc>
                  <a:buNone/>
                  <a:defRPr/>
                </a:pP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[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주어진 데이터가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sz="16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(MERA</a:t>
                </a:r>
                <a:r>
                  <a:rPr lang="ko-KR" altLang="en-US" sz="16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에서 생성한 상태</a:t>
                </a:r>
                <a:r>
                  <a:rPr lang="en-US" altLang="ko-KR" sz="16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ko-KR" altLang="en-US" sz="16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일 때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]</a:t>
                </a:r>
              </a:p>
              <a:p>
                <a:pPr marL="0" lvl="0" indent="0">
                  <a:lnSpc>
                    <a:spcPct val="110000"/>
                  </a:lnSpc>
                  <a:buNone/>
                  <a:defRPr/>
                </a:pPr>
                <a:r>
                  <a:rPr lang="en-US" altLang="ko-KR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Pooling layer</a:t>
                </a:r>
                <a:r>
                  <a:rPr lang="ko-KR" altLang="en-US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에서 측정된 결과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는 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MERA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에서 새로 주어진 상태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altLang="ko-KR" sz="20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sz="200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ko-KR" altLang="en-US" sz="20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과 같아야 함</a:t>
                </a:r>
                <a:endParaRPr lang="en-US" altLang="ko-KR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5D44EA25-020C-804E-DBC7-DCF77127E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178383"/>
                <a:ext cx="5162551" cy="1813644"/>
              </a:xfrm>
              <a:prstGeom prst="rect">
                <a:avLst/>
              </a:prstGeom>
              <a:blipFill>
                <a:blip r:embed="rId3"/>
                <a:stretch>
                  <a:fillRect l="-1229" t="-9028" r="-1229" b="-236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6CA3C-275A-65AB-F2FE-4F8189376C71}"/>
                  </a:ext>
                </a:extLst>
              </p:cNvPr>
              <p:cNvSpPr txBox="1"/>
              <p:nvPr/>
            </p:nvSpPr>
            <p:spPr>
              <a:xfrm>
                <a:off x="400490" y="3146546"/>
                <a:ext cx="6697540" cy="76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lnSpc>
                    <a:spcPct val="110000"/>
                  </a:lnSpc>
                  <a:buNone/>
                  <a:defRPr/>
                </a:pP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[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주어진 데이터가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sz="16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(MERA</a:t>
                </a:r>
                <a:r>
                  <a:rPr lang="ko-KR" altLang="en-US" sz="16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에서 생성할 수 없는 상태</a:t>
                </a:r>
                <a:r>
                  <a:rPr lang="en-US" altLang="ko-KR" sz="16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일 때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]</a:t>
                </a:r>
              </a:p>
              <a:p>
                <a:pPr marL="0" lvl="0" indent="0">
                  <a:lnSpc>
                    <a:spcPct val="110000"/>
                  </a:lnSpc>
                  <a:buNone/>
                  <a:defRPr/>
                </a:pP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Pooling layer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에서 측정된 결과로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이 나올 가능성이 있음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6CA3C-275A-65AB-F2FE-4F818937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90" y="3146546"/>
                <a:ext cx="6697540" cy="760273"/>
              </a:xfrm>
              <a:prstGeom prst="rect">
                <a:avLst/>
              </a:prstGeom>
              <a:blipFill>
                <a:blip r:embed="rId4"/>
                <a:stretch>
                  <a:fillRect l="-947" t="-59016" b="-918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DB143E86-8871-0BBE-0A93-8B51C2934936}"/>
              </a:ext>
            </a:extLst>
          </p:cNvPr>
          <p:cNvSpPr txBox="1">
            <a:spLocks/>
          </p:cNvSpPr>
          <p:nvPr/>
        </p:nvSpPr>
        <p:spPr>
          <a:xfrm>
            <a:off x="411920" y="5491846"/>
            <a:ext cx="9795950" cy="625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Convolution-Pooling 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단계를 거치면 </a:t>
            </a:r>
            <a:r>
              <a:rPr lang="ko-KR" altLang="en-US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오류 식별</a:t>
            </a:r>
            <a:r>
              <a:rPr lang="en-US" altLang="ko-KR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/</a:t>
            </a:r>
            <a:r>
              <a:rPr lang="ko-KR" altLang="en-US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수정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하는 동시에 </a:t>
            </a:r>
            <a:r>
              <a:rPr lang="ko-KR" altLang="en-US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시스템의 크기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</a:t>
            </a:r>
            <a:r>
              <a:rPr lang="ko-KR" altLang="en-US" sz="2000" dirty="0" err="1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줄여줌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469609-7FC0-42BD-066A-E42B66A36A80}"/>
              </a:ext>
            </a:extLst>
          </p:cNvPr>
          <p:cNvSpPr txBox="1"/>
          <p:nvPr/>
        </p:nvSpPr>
        <p:spPr>
          <a:xfrm>
            <a:off x="102870" y="6117019"/>
            <a:ext cx="8702040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Convolution-Pooling 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단계를 </a:t>
            </a:r>
            <a:r>
              <a:rPr lang="ko-KR" altLang="en-US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여러 번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거치면 </a:t>
            </a:r>
            <a:r>
              <a:rPr lang="ko-KR" altLang="en-US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오류 밀도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 </a:t>
            </a:r>
            <a:r>
              <a:rPr lang="ko-KR" altLang="en-US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상당히 </a:t>
            </a:r>
            <a:r>
              <a:rPr lang="ko-KR" altLang="en-US" sz="2000" dirty="0" err="1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작아짐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C81726-6B3C-E5DC-C214-EA38C1101FCF}"/>
              </a:ext>
            </a:extLst>
          </p:cNvPr>
          <p:cNvGrpSpPr/>
          <p:nvPr/>
        </p:nvGrpSpPr>
        <p:grpSpPr>
          <a:xfrm>
            <a:off x="6937289" y="1510759"/>
            <a:ext cx="4842791" cy="3440238"/>
            <a:chOff x="6646265" y="1042971"/>
            <a:chExt cx="4842791" cy="344023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07A985A-98D6-CEA0-54D3-912BA8F18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6265" y="1384254"/>
              <a:ext cx="4842791" cy="309895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65E2B0-3965-528D-AA22-0EBB6F67A72D}"/>
                </a:ext>
              </a:extLst>
            </p:cNvPr>
            <p:cNvSpPr txBox="1"/>
            <p:nvPr/>
          </p:nvSpPr>
          <p:spPr>
            <a:xfrm>
              <a:off x="7238816" y="1042971"/>
              <a:ext cx="39199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&lt;</a:t>
              </a:r>
              <a:r>
                <a:rPr lang="ko-KR" altLang="en-US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 </a:t>
              </a:r>
              <a:r>
                <a:rPr lang="en-US" altLang="ko-Kore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QEC </a:t>
              </a:r>
              <a:r>
                <a:rPr lang="ko-Kore-KR" altLang="en-US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수행하는</a:t>
              </a:r>
              <a:r>
                <a:rPr lang="ko-KR" altLang="en-US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 과정 </a:t>
              </a:r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&gt;</a:t>
              </a:r>
              <a:endParaRPr lang="ko-Kore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31DDA2-118C-E787-CF1D-9413DD261255}"/>
                  </a:ext>
                </a:extLst>
              </p:cNvPr>
              <p:cNvSpPr txBox="1"/>
              <p:nvPr/>
            </p:nvSpPr>
            <p:spPr>
              <a:xfrm>
                <a:off x="640080" y="4316403"/>
                <a:ext cx="5931730" cy="76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lnSpc>
                    <a:spcPct val="110000"/>
                  </a:lnSpc>
                  <a:buNone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이 나올 경우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,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큐비트에 추가적인 게이트를 적용하여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이 될 수 있게 결과를 보정</a:t>
                </a:r>
                <a:endParaRPr lang="en-US" altLang="ko-KR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31DDA2-118C-E787-CF1D-9413DD261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4316403"/>
                <a:ext cx="5931730" cy="760273"/>
              </a:xfrm>
              <a:prstGeom prst="rect">
                <a:avLst/>
              </a:prstGeom>
              <a:blipFill>
                <a:blip r:embed="rId6"/>
                <a:stretch>
                  <a:fillRect l="-6197" t="-59016" b="-934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2B72596-1CBC-D0A2-8ECD-473B0A3B0604}"/>
              </a:ext>
            </a:extLst>
          </p:cNvPr>
          <p:cNvSpPr/>
          <p:nvPr/>
        </p:nvSpPr>
        <p:spPr>
          <a:xfrm>
            <a:off x="577214" y="4159462"/>
            <a:ext cx="5994596" cy="1079741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63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Optimizing QEC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2EF27-4BCB-A4A3-A517-0FE47245F3CC}"/>
              </a:ext>
            </a:extLst>
          </p:cNvPr>
          <p:cNvSpPr txBox="1"/>
          <p:nvPr/>
        </p:nvSpPr>
        <p:spPr>
          <a:xfrm>
            <a:off x="912222" y="1144111"/>
            <a:ext cx="9581605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10000"/>
              </a:lnSpc>
              <a:buNone/>
              <a:defRPr/>
            </a:pP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주어진 오류 모델에 대해 자체적으로 최적화된 새로운 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QEC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코드 설계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99BC3-78FC-5DA0-DD3C-A8BE39404D20}"/>
              </a:ext>
            </a:extLst>
          </p:cNvPr>
          <p:cNvSpPr txBox="1"/>
          <p:nvPr/>
        </p:nvSpPr>
        <p:spPr>
          <a:xfrm>
            <a:off x="1249682" y="5871051"/>
            <a:ext cx="9581605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0000"/>
              </a:lnSpc>
              <a:buFontTx/>
              <a:buChar char="-"/>
              <a:defRPr/>
            </a:pP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실제 시스템에서 효율적인 구현 보장 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+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인코딩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/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디코딩 체계를 </a:t>
            </a:r>
            <a:r>
              <a:rPr lang="ko-KR" altLang="en-US" sz="200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동시에 최적화함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B0E05-104B-B9F6-E8D4-B19AA909D8ED}"/>
              </a:ext>
            </a:extLst>
          </p:cNvPr>
          <p:cNvSpPr txBox="1"/>
          <p:nvPr/>
        </p:nvSpPr>
        <p:spPr>
          <a:xfrm>
            <a:off x="1249681" y="6276695"/>
            <a:ext cx="9581605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0000"/>
              </a:lnSpc>
              <a:buFontTx/>
              <a:buChar char="-"/>
              <a:defRPr/>
            </a:pP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알려지지 않은 오류 모델에도 최적화된 양자 오류 수정 체계를 고안할 수 있음을 보임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BD80A5-57AD-4E74-8CA1-E0161A57D080}"/>
                  </a:ext>
                </a:extLst>
              </p:cNvPr>
              <p:cNvSpPr txBox="1"/>
              <p:nvPr/>
            </p:nvSpPr>
            <p:spPr>
              <a:xfrm>
                <a:off x="1249682" y="5485254"/>
                <a:ext cx="9581605" cy="42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10000"/>
                  </a:lnSpc>
                  <a:buFontTx/>
                  <a:buChar char="-"/>
                  <a:defRPr/>
                </a:pP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오류 채널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𝒩</m:t>
                    </m:r>
                  </m:oMath>
                </a14:m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이 주어졌을 때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,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복구충실도를 최대화하는 것이 목표</a:t>
                </a:r>
                <a:endParaRPr lang="en-US" altLang="ko-KR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BD80A5-57AD-4E74-8CA1-E0161A57D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82" y="5485254"/>
                <a:ext cx="9581605" cy="421719"/>
              </a:xfrm>
              <a:prstGeom prst="rect">
                <a:avLst/>
              </a:prstGeom>
              <a:blipFill>
                <a:blip r:embed="rId3"/>
                <a:stretch>
                  <a:fillRect l="-662" t="-2941" b="-235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1E9769-40CD-2171-B83D-B27BCD59E18E}"/>
              </a:ext>
            </a:extLst>
          </p:cNvPr>
          <p:cNvGrpSpPr/>
          <p:nvPr/>
        </p:nvGrpSpPr>
        <p:grpSpPr>
          <a:xfrm>
            <a:off x="1293466" y="1614807"/>
            <a:ext cx="9494033" cy="3799435"/>
            <a:chOff x="1337256" y="1498365"/>
            <a:chExt cx="9494033" cy="37994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8DF1DC-95A9-EE45-E248-7D33487A2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7888" y="1596989"/>
              <a:ext cx="5768340" cy="37008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7960CA-E8EC-3814-B12F-2216B26369AE}"/>
                    </a:ext>
                  </a:extLst>
                </p:cNvPr>
                <p:cNvSpPr txBox="1"/>
                <p:nvPr/>
              </p:nvSpPr>
              <p:spPr>
                <a:xfrm>
                  <a:off x="1337257" y="2961936"/>
                  <a:ext cx="2581651" cy="7617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>
                    <a:lnSpc>
                      <a:spcPct val="110000"/>
                    </a:lnSpc>
                    <a:buNone/>
                    <a:defRPr/>
                  </a:pPr>
                  <a:r>
                    <a:rPr lang="ko-KR" altLang="en-US" sz="2000" dirty="0">
                      <a:latin typeface="서울남산체 M" panose="02020503020101020101" pitchFamily="18" charset="-127"/>
                      <a:ea typeface="서울남산체 M" panose="02020503020101020101" pitchFamily="18" charset="-127"/>
                    </a:rPr>
                    <a:t>미리 결정된 상태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서울남산체 M" panose="02020503020101020101" pitchFamily="18" charset="-127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서울남산체 M" panose="02020503020101020101" pitchFamily="18" charset="-127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ko-KR" altLang="en-US" sz="2000" dirty="0">
                      <a:latin typeface="서울남산체 M" panose="02020503020101020101" pitchFamily="18" charset="-127"/>
                      <a:ea typeface="서울남산체 M" panose="02020503020101020101" pitchFamily="18" charset="-127"/>
                    </a:rPr>
                    <a:t>의</a:t>
                  </a:r>
                  <a:endPara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endParaRPr>
                </a:p>
                <a:p>
                  <a:pPr marL="0" lvl="0" indent="0" algn="ctr">
                    <a:lnSpc>
                      <a:spcPct val="110000"/>
                    </a:lnSpc>
                    <a:buNone/>
                    <a:defRPr/>
                  </a:pPr>
                  <a:r>
                    <a:rPr lang="ko-KR" altLang="en-US" sz="2000" dirty="0">
                      <a:latin typeface="서울남산체 M" panose="02020503020101020101" pitchFamily="18" charset="-127"/>
                      <a:ea typeface="서울남산체 M" panose="02020503020101020101" pitchFamily="18" charset="-127"/>
                    </a:rPr>
                    <a:t>새로운 </a:t>
                  </a:r>
                  <a:r>
                    <a:rPr lang="en-US" altLang="ko-KR" sz="2000" dirty="0">
                      <a:latin typeface="서울남산체 M" panose="02020503020101020101" pitchFamily="18" charset="-127"/>
                      <a:ea typeface="서울남산체 M" panose="02020503020101020101" pitchFamily="18" charset="-127"/>
                    </a:rPr>
                    <a:t>qubit set </a:t>
                  </a:r>
                  <a:r>
                    <a:rPr lang="ko-KR" altLang="en-US" sz="2000" dirty="0">
                      <a:latin typeface="서울남산체 M" panose="02020503020101020101" pitchFamily="18" charset="-127"/>
                      <a:ea typeface="서울남산체 M" panose="02020503020101020101" pitchFamily="18" charset="-127"/>
                    </a:rPr>
                    <a:t>도입</a:t>
                  </a:r>
                  <a:endPara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7960CA-E8EC-3814-B12F-2216B2636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257" y="2961936"/>
                  <a:ext cx="2581651" cy="761747"/>
                </a:xfrm>
                <a:prstGeom prst="rect">
                  <a:avLst/>
                </a:prstGeom>
                <a:blipFill>
                  <a:blip r:embed="rId5"/>
                  <a:stretch>
                    <a:fillRect l="-1463" t="-60656" r="-1463" b="-4918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F7F42-CB71-F5D3-E6E1-508E2E3DE008}"/>
                </a:ext>
              </a:extLst>
            </p:cNvPr>
            <p:cNvSpPr txBox="1"/>
            <p:nvPr/>
          </p:nvSpPr>
          <p:spPr>
            <a:xfrm>
              <a:off x="9546230" y="3048024"/>
              <a:ext cx="1285059" cy="423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ct val="110000"/>
                </a:lnSpc>
                <a:buNone/>
                <a:defRPr/>
              </a:pPr>
              <a:r>
                <a: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측정 수행</a:t>
              </a:r>
              <a:endPara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</p:txBody>
        </p:sp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92CE3210-CFEC-83B3-1160-2B08625EF50C}"/>
                </a:ext>
              </a:extLst>
            </p:cNvPr>
            <p:cNvSpPr/>
            <p:nvPr/>
          </p:nvSpPr>
          <p:spPr>
            <a:xfrm>
              <a:off x="4985020" y="4888916"/>
              <a:ext cx="762638" cy="292686"/>
            </a:xfrm>
            <a:prstGeom prst="roundRect">
              <a:avLst>
                <a:gd name="adj" fmla="val 4630"/>
              </a:avLst>
            </a:prstGeom>
            <a:solidFill>
              <a:srgbClr val="00B05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2">
              <a:extLst>
                <a:ext uri="{FF2B5EF4-FFF2-40B4-BE49-F238E27FC236}">
                  <a16:creationId xmlns:a16="http://schemas.microsoft.com/office/drawing/2014/main" id="{0E0C85F4-8635-65C1-1A1A-F775DA05AE25}"/>
                </a:ext>
              </a:extLst>
            </p:cNvPr>
            <p:cNvSpPr/>
            <p:nvPr/>
          </p:nvSpPr>
          <p:spPr>
            <a:xfrm>
              <a:off x="1337256" y="2947625"/>
              <a:ext cx="2581651" cy="776057"/>
            </a:xfrm>
            <a:prstGeom prst="roundRect">
              <a:avLst>
                <a:gd name="adj" fmla="val 4630"/>
              </a:avLst>
            </a:prstGeom>
            <a:solidFill>
              <a:srgbClr val="00B05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꺾인 연결선[E] 13">
              <a:extLst>
                <a:ext uri="{FF2B5EF4-FFF2-40B4-BE49-F238E27FC236}">
                  <a16:creationId xmlns:a16="http://schemas.microsoft.com/office/drawing/2014/main" id="{337E0C88-AAEA-1EFF-E998-AB729872DE5C}"/>
                </a:ext>
              </a:extLst>
            </p:cNvPr>
            <p:cNvCxnSpPr>
              <a:stCxn id="12" idx="2"/>
              <a:endCxn id="11" idx="1"/>
            </p:cNvCxnSpPr>
            <p:nvPr/>
          </p:nvCxnSpPr>
          <p:spPr>
            <a:xfrm rot="16200000" flipH="1">
              <a:off x="3150763" y="3201001"/>
              <a:ext cx="1311577" cy="2356938"/>
            </a:xfrm>
            <a:prstGeom prst="bentConnector2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2">
              <a:extLst>
                <a:ext uri="{FF2B5EF4-FFF2-40B4-BE49-F238E27FC236}">
                  <a16:creationId xmlns:a16="http://schemas.microsoft.com/office/drawing/2014/main" id="{C385ADC8-3A26-3570-05AE-936B16756430}"/>
                </a:ext>
              </a:extLst>
            </p:cNvPr>
            <p:cNvSpPr/>
            <p:nvPr/>
          </p:nvSpPr>
          <p:spPr>
            <a:xfrm>
              <a:off x="7752540" y="4878030"/>
              <a:ext cx="762638" cy="292686"/>
            </a:xfrm>
            <a:prstGeom prst="roundRect">
              <a:avLst>
                <a:gd name="adj" fmla="val 4630"/>
              </a:avLst>
            </a:prstGeom>
            <a:solidFill>
              <a:schemeClr val="accent4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00BED902-C26D-B03C-B62A-C4EFA6C3203E}"/>
                </a:ext>
              </a:extLst>
            </p:cNvPr>
            <p:cNvSpPr/>
            <p:nvPr/>
          </p:nvSpPr>
          <p:spPr>
            <a:xfrm>
              <a:off x="9546228" y="3015343"/>
              <a:ext cx="1285059" cy="455873"/>
            </a:xfrm>
            <a:prstGeom prst="roundRect">
              <a:avLst>
                <a:gd name="adj" fmla="val 4630"/>
              </a:avLst>
            </a:prstGeom>
            <a:solidFill>
              <a:schemeClr val="accent4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꺾인 연결선[E] 16">
              <a:extLst>
                <a:ext uri="{FF2B5EF4-FFF2-40B4-BE49-F238E27FC236}">
                  <a16:creationId xmlns:a16="http://schemas.microsoft.com/office/drawing/2014/main" id="{2BAB8D3F-D7E7-4FF5-1420-BA8B757FAB24}"/>
                </a:ext>
              </a:extLst>
            </p:cNvPr>
            <p:cNvCxnSpPr>
              <a:cxnSpLocks/>
              <a:stCxn id="15" idx="3"/>
              <a:endCxn id="16" idx="2"/>
            </p:cNvCxnSpPr>
            <p:nvPr/>
          </p:nvCxnSpPr>
          <p:spPr>
            <a:xfrm flipV="1">
              <a:off x="8515178" y="3471216"/>
              <a:ext cx="1673580" cy="1553157"/>
            </a:xfrm>
            <a:prstGeom prst="bentConnector2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EBD078-05A3-E0E8-D6D8-20D48C0225C9}"/>
                </a:ext>
              </a:extLst>
            </p:cNvPr>
            <p:cNvSpPr txBox="1"/>
            <p:nvPr/>
          </p:nvSpPr>
          <p:spPr>
            <a:xfrm>
              <a:off x="4015292" y="1498365"/>
              <a:ext cx="52935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&lt;</a:t>
              </a:r>
              <a:r>
                <a:rPr lang="ko-KR" altLang="en-US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 </a:t>
              </a:r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QEC</a:t>
              </a:r>
              <a:r>
                <a:rPr lang="ko-KR" altLang="en-US" dirty="0" err="1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를</a:t>
              </a:r>
              <a:r>
                <a:rPr lang="ko-KR" altLang="en-US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 최적화하기 위해 </a:t>
              </a:r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QCNN</a:t>
              </a:r>
              <a:r>
                <a:rPr lang="ko-KR" altLang="en-US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을 사용하는 과정 </a:t>
              </a:r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&gt;</a:t>
              </a:r>
              <a:endParaRPr lang="ko-Kore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03AF5D7-CA26-A1B7-7F92-EB02C70B3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006" y="5375439"/>
            <a:ext cx="12668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7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4. Outlook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20F8C0-20FD-FC59-2402-1EE298BCFB3F}"/>
                  </a:ext>
                </a:extLst>
              </p:cNvPr>
              <p:cNvSpPr txBox="1"/>
              <p:nvPr/>
            </p:nvSpPr>
            <p:spPr>
              <a:xfrm>
                <a:off x="1060488" y="1582315"/>
                <a:ext cx="10071023" cy="4478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QCNN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이 유망한 양자 기계 학습 패러다임을 제공함을 나타냄</a:t>
                </a:r>
                <a:endParaRPr lang="en-US" altLang="ko-KR" sz="24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342900" lvl="0" indent="-34290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*translation invariance(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변환</a:t>
                </a: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불변성</a:t>
                </a: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제약 조건 완화하면</a:t>
                </a:r>
                <a:endParaRPr lang="en-US" altLang="ko-KR" sz="24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시스템 크기가 </a:t>
                </a: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n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일 때</a:t>
                </a: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𝑂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(</m:t>
                    </m:r>
                    <m:func>
                      <m:func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)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를</m:t>
                    </m:r>
                  </m:oMath>
                </a14:m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가지는 매개변수 생성 할 수 있음</a:t>
                </a:r>
                <a:endParaRPr lang="en-US" altLang="ko-KR" sz="24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ancilla qubit 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사용하여 기존 </a:t>
                </a: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CNN 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구조처럼 </a:t>
                </a: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feature map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을 병렬로 구현할 수 있음</a:t>
                </a:r>
                <a:endParaRPr lang="en-US" altLang="ko-KR" sz="24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QEC 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코드 공간에서 내결함성</a:t>
                </a: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(fault-tolerant) 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연산 최적화를 통합할 수 있음</a:t>
                </a:r>
                <a:endParaRPr lang="en-US" altLang="ko-KR" sz="24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기울기 계산을 위해 </a:t>
                </a: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‘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유한 차분 체계</a:t>
                </a: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’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 사용하였는데 </a:t>
                </a: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QCNN</a:t>
                </a:r>
                <a:r>
                  <a:rPr lang="ko-KR" altLang="en-US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과 기존 체계의 구조적 유소성은 역전파와 같은 효율적인 체계를 채택할 가능성을 시사함</a:t>
                </a:r>
                <a:r>
                  <a:rPr lang="en-US" altLang="ko-KR" sz="24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20F8C0-20FD-FC59-2402-1EE298BC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88" y="1582315"/>
                <a:ext cx="10071023" cy="4478149"/>
              </a:xfrm>
              <a:prstGeom prst="rect">
                <a:avLst/>
              </a:prstGeom>
              <a:blipFill>
                <a:blip r:embed="rId3"/>
                <a:stretch>
                  <a:fillRect l="-908" r="-484" b="-2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00B834E-8B8D-BAA4-E5EF-C2B004FC3CED}"/>
              </a:ext>
            </a:extLst>
          </p:cNvPr>
          <p:cNvSpPr txBox="1"/>
          <p:nvPr/>
        </p:nvSpPr>
        <p:spPr>
          <a:xfrm>
            <a:off x="0" y="6496364"/>
            <a:ext cx="11660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*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변환 불변성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입력의 위치가 변해도 출력이 변하지 않는 속성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428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7F363F-CAD5-4060-8199-F4BDFB1EEF4E}"/>
              </a:ext>
            </a:extLst>
          </p:cNvPr>
          <p:cNvSpPr/>
          <p:nvPr/>
        </p:nvSpPr>
        <p:spPr>
          <a:xfrm>
            <a:off x="2534733" y="2756916"/>
            <a:ext cx="7702296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+mn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AE01FEB-F256-4C9D-B2A8-BC59F9BC6453}"/>
              </a:ext>
            </a:extLst>
          </p:cNvPr>
          <p:cNvSpPr txBox="1">
            <a:spLocks/>
          </p:cNvSpPr>
          <p:nvPr/>
        </p:nvSpPr>
        <p:spPr>
          <a:xfrm>
            <a:off x="4096181" y="2913887"/>
            <a:ext cx="4579400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0;p20">
            <a:extLst>
              <a:ext uri="{FF2B5EF4-FFF2-40B4-BE49-F238E27FC236}">
                <a16:creationId xmlns:a16="http://schemas.microsoft.com/office/drawing/2014/main" id="{A311C406-9217-7B40-7DA0-2C4E9A052C8D}"/>
              </a:ext>
            </a:extLst>
          </p:cNvPr>
          <p:cNvSpPr/>
          <p:nvPr/>
        </p:nvSpPr>
        <p:spPr>
          <a:xfrm>
            <a:off x="-2" y="5422803"/>
            <a:ext cx="12192000" cy="101428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QCNN circuit model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en-US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배경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8795B9D-154A-4DFE-CEDC-AD3F9F73FC9B}"/>
              </a:ext>
            </a:extLst>
          </p:cNvPr>
          <p:cNvSpPr txBox="1">
            <a:spLocks/>
          </p:cNvSpPr>
          <p:nvPr/>
        </p:nvSpPr>
        <p:spPr>
          <a:xfrm>
            <a:off x="771944" y="1345806"/>
            <a:ext cx="10848576" cy="3701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0000"/>
              </a:lnSpc>
              <a:buFontTx/>
              <a:buChar char="-"/>
              <a:defRPr/>
            </a:pPr>
            <a:r>
              <a:rPr lang="ko-KR" altLang="en-US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물리학 문제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풀 때 </a:t>
            </a:r>
            <a:r>
              <a:rPr lang="ko-KR" altLang="en-US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고전적인 기계 학습 방법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으로</a:t>
            </a:r>
            <a:r>
              <a:rPr lang="ko-KR" altLang="en-US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해결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하기</a:t>
            </a:r>
            <a:r>
              <a:rPr lang="ko-KR" altLang="en-US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어려움</a:t>
            </a:r>
            <a:endParaRPr lang="en-US" altLang="ko-KR" sz="2200" b="1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Ex) </a:t>
            </a:r>
            <a:r>
              <a:rPr lang="ko-KR" altLang="en-US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힐베르트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en-US" altLang="ko-KR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hibert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공간에서 정의된 양자 물리학 문제에 기계 학습 기술을 적용하기 위해</a:t>
            </a:r>
            <a:endParaRPr lang="en-US" altLang="ko-KR" sz="22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lvl="0" indent="0">
              <a:lnSpc>
                <a:spcPct val="110000"/>
              </a:lnSpc>
              <a:buNone/>
              <a:defRPr/>
            </a:pP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   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데이터들을 </a:t>
            </a:r>
            <a:r>
              <a:rPr lang="ko-KR" altLang="en-US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고전적인 컴퓨터 데이터 형식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으로 </a:t>
            </a:r>
            <a:r>
              <a:rPr lang="ko-KR" altLang="en-US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변환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해야 함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  <a:p>
            <a:pPr marL="0" lvl="0" indent="0">
              <a:lnSpc>
                <a:spcPct val="110000"/>
              </a:lnSpc>
              <a:buNone/>
              <a:defRPr/>
            </a:pP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But,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eriod"/>
              <a:defRPr/>
            </a:pPr>
            <a:r>
              <a:rPr lang="ko-KR" altLang="en-US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기존의 컴퓨팅 환경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에서 </a:t>
            </a:r>
            <a:r>
              <a:rPr lang="ko-KR" altLang="en-US" sz="2200" dirty="0">
                <a:solidFill>
                  <a:srgbClr val="0070C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데이터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와 </a:t>
            </a:r>
            <a:r>
              <a:rPr lang="ko-KR" altLang="en-US" sz="2200" dirty="0">
                <a:solidFill>
                  <a:srgbClr val="0070C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모델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이 </a:t>
            </a:r>
            <a:r>
              <a:rPr lang="ko-KR" altLang="en-US" sz="2200" dirty="0">
                <a:solidFill>
                  <a:srgbClr val="0070C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효율적으로 처리되지 않는 경우가 존재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함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endParaRPr lang="en-US" altLang="ko-KR" sz="2200" b="1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457200" lvl="0" indent="-457200">
              <a:lnSpc>
                <a:spcPct val="110000"/>
              </a:lnSpc>
              <a:buAutoNum type="arabicPeriod"/>
              <a:defRPr/>
            </a:pPr>
            <a:r>
              <a:rPr lang="ko-KR" altLang="en-US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시스템의 크기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 커질수록 </a:t>
            </a:r>
            <a:r>
              <a:rPr lang="ko-KR" altLang="en-US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데이터의 크기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는 </a:t>
            </a:r>
            <a:r>
              <a:rPr lang="ko-KR" altLang="en-US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기하급수적으로 늘어남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   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endParaRPr lang="en-US" altLang="ko-KR" sz="22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lvl="0" indent="0">
              <a:lnSpc>
                <a:spcPct val="110000"/>
              </a:lnSpc>
              <a:buNone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 </a:t>
            </a:r>
            <a:r>
              <a:rPr lang="ko-KR" altLang="en-US" sz="2200" dirty="0" err="1">
                <a:solidFill>
                  <a:srgbClr val="0070C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머신러닝</a:t>
            </a:r>
            <a:r>
              <a:rPr lang="ko-KR" altLang="en-US" sz="2200" dirty="0">
                <a:solidFill>
                  <a:srgbClr val="0070C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방식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</a:t>
            </a:r>
            <a:r>
              <a:rPr lang="ko-KR" altLang="en-US" sz="2200" dirty="0">
                <a:solidFill>
                  <a:srgbClr val="0070C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적용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해서 </a:t>
            </a:r>
            <a:r>
              <a:rPr lang="ko-KR" altLang="en-US" sz="2200" dirty="0">
                <a:solidFill>
                  <a:srgbClr val="0070C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효과적으로 해결하기 어려움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1B241-8B39-9870-A9A6-012BA157FFB2}"/>
              </a:ext>
            </a:extLst>
          </p:cNvPr>
          <p:cNvSpPr txBox="1"/>
          <p:nvPr/>
        </p:nvSpPr>
        <p:spPr>
          <a:xfrm>
            <a:off x="2442686" y="5362549"/>
            <a:ext cx="7306627" cy="1043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물리학 문제를 효율적으로 풀기 위해</a:t>
            </a:r>
            <a:endParaRPr lang="en-US" altLang="ko-KR" sz="24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lvl="0" indent="0" algn="ctr">
              <a:lnSpc>
                <a:spcPct val="110000"/>
              </a:lnSpc>
              <a:buNone/>
              <a:defRPr/>
            </a:pPr>
            <a:r>
              <a:rPr lang="en-US" altLang="ko-KR" sz="24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CNN</a:t>
            </a:r>
            <a:r>
              <a:rPr lang="ko-KR" altLang="en-US" sz="24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구조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</a:t>
            </a:r>
            <a:r>
              <a:rPr lang="ko-KR" altLang="en-US" sz="24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시스템에 적용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하는 방식을 고안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2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QCNN circuit model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–</a:t>
            </a:r>
            <a:r>
              <a:rPr lang="ko-KR" altLang="en-US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QCNN</a:t>
            </a:r>
            <a:r>
              <a:rPr lang="ko-KR" altLang="en-US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핵심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0F7E0A-B46C-719C-C09B-9771455DE002}"/>
              </a:ext>
            </a:extLst>
          </p:cNvPr>
          <p:cNvGrpSpPr/>
          <p:nvPr/>
        </p:nvGrpSpPr>
        <p:grpSpPr>
          <a:xfrm>
            <a:off x="2187073" y="2983338"/>
            <a:ext cx="7817853" cy="1087490"/>
            <a:chOff x="2229660" y="2972452"/>
            <a:chExt cx="7817853" cy="1087490"/>
          </a:xfrm>
        </p:grpSpPr>
        <p:sp>
          <p:nvSpPr>
            <p:cNvPr id="6" name="텍스트 개체 틀 2">
              <a:extLst>
                <a:ext uri="{FF2B5EF4-FFF2-40B4-BE49-F238E27FC236}">
                  <a16:creationId xmlns:a16="http://schemas.microsoft.com/office/drawing/2014/main" id="{C8795B9D-154A-4DFE-CEDC-AD3F9F73FC9B}"/>
                </a:ext>
              </a:extLst>
            </p:cNvPr>
            <p:cNvSpPr txBox="1">
              <a:spLocks/>
            </p:cNvSpPr>
            <p:nvPr/>
          </p:nvSpPr>
          <p:spPr>
            <a:xfrm>
              <a:off x="2229660" y="2972452"/>
              <a:ext cx="7732680" cy="10874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10000"/>
                </a:lnSpc>
                <a:buNone/>
                <a:defRPr/>
              </a:pPr>
              <a:r>
                <a:rPr lang="en-US" altLang="ko-KR" sz="35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“</a:t>
              </a:r>
              <a:r>
                <a:rPr lang="ko-KR" altLang="en-US" sz="35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 </a:t>
              </a:r>
              <a:r>
                <a:rPr lang="en-US" altLang="ko-KR" sz="22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CNN</a:t>
              </a:r>
              <a:r>
                <a:rPr lang="ko-KR" altLang="en-US" sz="22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의 핵심 특징 </a:t>
              </a:r>
              <a:r>
                <a:rPr lang="en-US" altLang="ko-KR" sz="22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(</a:t>
              </a:r>
              <a:r>
                <a:rPr lang="en-US" altLang="ko-KR" sz="2200" dirty="0">
                  <a:solidFill>
                    <a:srgbClr val="5799D5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Convolution layer</a:t>
              </a:r>
              <a:r>
                <a:rPr lang="en-US" altLang="ko-KR" sz="22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 &amp; </a:t>
              </a:r>
              <a:r>
                <a:rPr lang="en-US" altLang="ko-KR" sz="2200" dirty="0">
                  <a:solidFill>
                    <a:schemeClr val="accent2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Pooling layer</a:t>
              </a:r>
              <a:r>
                <a:rPr lang="en-US" altLang="ko-KR" sz="22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)</a:t>
              </a:r>
              <a:r>
                <a:rPr lang="ko-KR" altLang="en-US" sz="22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을</a:t>
              </a:r>
              <a:endPara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  <a:p>
              <a:pPr marL="0" lvl="0" indent="0" algn="ctr">
                <a:lnSpc>
                  <a:spcPct val="110000"/>
                </a:lnSpc>
                <a:buNone/>
                <a:defRPr/>
              </a:pPr>
              <a:r>
                <a:rPr lang="ko-KR" altLang="en-US" sz="22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양자 시스템에 적용한 것</a:t>
              </a:r>
              <a:endParaRPr lang="en-US" altLang="ko-KR" sz="3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5B44BD-5377-49C2-62E2-31B2A7C14EFD}"/>
                </a:ext>
              </a:extLst>
            </p:cNvPr>
            <p:cNvSpPr txBox="1"/>
            <p:nvPr/>
          </p:nvSpPr>
          <p:spPr>
            <a:xfrm flipH="1">
              <a:off x="9623362" y="2972452"/>
              <a:ext cx="424151" cy="630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5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 ”</a:t>
              </a:r>
              <a:endParaRPr lang="ko-Kore-KR" altLang="en-US" sz="35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068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QCNN circuit model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en-US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구조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8795B9D-154A-4DFE-CEDC-AD3F9F73FC9B}"/>
              </a:ext>
            </a:extLst>
          </p:cNvPr>
          <p:cNvSpPr txBox="1">
            <a:spLocks/>
          </p:cNvSpPr>
          <p:nvPr/>
        </p:nvSpPr>
        <p:spPr>
          <a:xfrm>
            <a:off x="942080" y="969910"/>
            <a:ext cx="10915133" cy="641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buNone/>
              <a:defRPr/>
            </a:pP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CNN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의 핵심 특징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en-US" altLang="ko-KR" sz="20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Convolution layer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&amp; </a:t>
            </a:r>
            <a:r>
              <a:rPr lang="en-US" altLang="ko-KR" sz="2000" dirty="0">
                <a:solidFill>
                  <a:schemeClr val="accent2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Pooling layer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양자 시스템에 적용</a:t>
            </a:r>
            <a:endParaRPr lang="en-US" altLang="ko-KR" sz="20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A030CD-3EFF-22B4-740C-B3C16C889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285"/>
          <a:stretch/>
        </p:blipFill>
        <p:spPr>
          <a:xfrm>
            <a:off x="3111510" y="2263391"/>
            <a:ext cx="5394363" cy="4386862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EE2933D-7377-D3BF-50ED-2464782A819A}"/>
              </a:ext>
            </a:extLst>
          </p:cNvPr>
          <p:cNvSpPr txBox="1">
            <a:spLocks/>
          </p:cNvSpPr>
          <p:nvPr/>
        </p:nvSpPr>
        <p:spPr>
          <a:xfrm>
            <a:off x="3674716" y="1815264"/>
            <a:ext cx="4267950" cy="44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&lt;</a:t>
            </a:r>
            <a:r>
              <a:rPr lang="ko-KR" altLang="en-US" sz="1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en-US" altLang="ko-KR" sz="1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CNN</a:t>
            </a:r>
            <a:r>
              <a:rPr lang="ko-KR" altLang="en-US" sz="1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이용한 고양이와 개 이미지 분류 </a:t>
            </a:r>
            <a:r>
              <a:rPr lang="en-US" altLang="ko-KR" sz="1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3835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QCNN circuit model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en-US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구조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A030CD-3EFF-22B4-740C-B3C16C889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285"/>
          <a:stretch/>
        </p:blipFill>
        <p:spPr>
          <a:xfrm>
            <a:off x="1848768" y="1566707"/>
            <a:ext cx="5394363" cy="4386862"/>
          </a:xfrm>
          <a:prstGeom prst="rect">
            <a:avLst/>
          </a:prstGeom>
        </p:spPr>
      </p:pic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AE1DA73E-00F4-1A85-2559-E9B660E4491F}"/>
              </a:ext>
            </a:extLst>
          </p:cNvPr>
          <p:cNvSpPr/>
          <p:nvPr/>
        </p:nvSpPr>
        <p:spPr>
          <a:xfrm>
            <a:off x="533399" y="4353311"/>
            <a:ext cx="2188029" cy="410400"/>
          </a:xfrm>
          <a:prstGeom prst="roundRect">
            <a:avLst>
              <a:gd name="adj" fmla="val 4630"/>
            </a:avLst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3BFF4D8-A142-2BC8-B831-E89346816350}"/>
              </a:ext>
            </a:extLst>
          </p:cNvPr>
          <p:cNvSpPr txBox="1">
            <a:spLocks/>
          </p:cNvSpPr>
          <p:nvPr/>
        </p:nvSpPr>
        <p:spPr>
          <a:xfrm>
            <a:off x="365411" y="3987733"/>
            <a:ext cx="735211" cy="44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4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입력</a:t>
            </a:r>
            <a:endParaRPr lang="en-US" altLang="ko-KR" sz="1400" dirty="0">
              <a:solidFill>
                <a:srgbClr val="FF0000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AEFE4ED-7645-8229-0FE9-7A0CFB9DE38D}"/>
              </a:ext>
            </a:extLst>
          </p:cNvPr>
          <p:cNvSpPr txBox="1">
            <a:spLocks/>
          </p:cNvSpPr>
          <p:nvPr/>
        </p:nvSpPr>
        <p:spPr>
          <a:xfrm>
            <a:off x="200073" y="4353311"/>
            <a:ext cx="2521355" cy="44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알려지지 않은 양자 상태 </a:t>
            </a:r>
            <a:endParaRPr lang="en-US" altLang="ko-KR" sz="14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3DFDF21E-96A3-836B-333A-66B3EEC9498A}"/>
              </a:ext>
            </a:extLst>
          </p:cNvPr>
          <p:cNvSpPr/>
          <p:nvPr/>
        </p:nvSpPr>
        <p:spPr>
          <a:xfrm>
            <a:off x="7317943" y="1874117"/>
            <a:ext cx="2842409" cy="1596418"/>
          </a:xfrm>
          <a:prstGeom prst="roundRect">
            <a:avLst>
              <a:gd name="adj" fmla="val 4630"/>
            </a:avLst>
          </a:prstGeom>
          <a:solidFill>
            <a:srgbClr val="E5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E814E144-EDDF-443F-72EF-B03D3C8B23DA}"/>
              </a:ext>
            </a:extLst>
          </p:cNvPr>
          <p:cNvSpPr txBox="1">
            <a:spLocks/>
          </p:cNvSpPr>
          <p:nvPr/>
        </p:nvSpPr>
        <p:spPr>
          <a:xfrm>
            <a:off x="7231579" y="1523280"/>
            <a:ext cx="2954732" cy="44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4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Convolution layer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25A3712A-543B-82F7-983F-FBD792474D5C}"/>
              </a:ext>
            </a:extLst>
          </p:cNvPr>
          <p:cNvSpPr txBox="1">
            <a:spLocks/>
          </p:cNvSpPr>
          <p:nvPr/>
        </p:nvSpPr>
        <p:spPr>
          <a:xfrm>
            <a:off x="7688558" y="2277031"/>
            <a:ext cx="2116356" cy="1026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인접한 </a:t>
            </a:r>
            <a:r>
              <a:rPr lang="en-US" altLang="ko-KR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qubit</a:t>
            </a: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사이에 여러 </a:t>
            </a:r>
            <a:r>
              <a:rPr lang="en-US" altLang="ko-KR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qubit</a:t>
            </a: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게이트를 적용하여 숨겨진 상태</a:t>
            </a:r>
            <a:r>
              <a:rPr lang="en-US" altLang="ko-KR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(hidden</a:t>
            </a: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en-US" altLang="ko-KR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state)</a:t>
            </a:r>
            <a:r>
              <a:rPr lang="ko-KR" altLang="en-US" sz="14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</a:t>
            </a: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찾음</a:t>
            </a:r>
            <a:endParaRPr lang="en-US" altLang="ko-KR" sz="14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CC6895-63E4-124A-89F8-B4951DBC3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8" t="45512" r="66526" b="49380"/>
          <a:stretch/>
        </p:blipFill>
        <p:spPr>
          <a:xfrm>
            <a:off x="7494576" y="1971407"/>
            <a:ext cx="314969" cy="350322"/>
          </a:xfrm>
          <a:prstGeom prst="rect">
            <a:avLst/>
          </a:prstGeom>
        </p:spPr>
      </p:pic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A5D6DA6E-BA40-774F-5FBF-904857E01903}"/>
              </a:ext>
            </a:extLst>
          </p:cNvPr>
          <p:cNvSpPr txBox="1">
            <a:spLocks/>
          </p:cNvSpPr>
          <p:nvPr/>
        </p:nvSpPr>
        <p:spPr>
          <a:xfrm>
            <a:off x="7681931" y="2005246"/>
            <a:ext cx="2307508" cy="41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: single quasi-local unitary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E7A38A-CF68-36E8-8505-62D77438FDE1}"/>
              </a:ext>
            </a:extLst>
          </p:cNvPr>
          <p:cNvSpPr/>
          <p:nvPr/>
        </p:nvSpPr>
        <p:spPr>
          <a:xfrm>
            <a:off x="7688557" y="2181680"/>
            <a:ext cx="59251" cy="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텍스트 개체 틀 2">
                <a:extLst>
                  <a:ext uri="{FF2B5EF4-FFF2-40B4-BE49-F238E27FC236}">
                    <a16:creationId xmlns:a16="http://schemas.microsoft.com/office/drawing/2014/main" id="{442BF35F-3120-BADD-0DDB-AD58F4599B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3317" y="2066174"/>
                <a:ext cx="262997" cy="29805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𝑖</m:t>
                      </m:r>
                    </m:oMath>
                  </m:oMathPara>
                </a14:m>
                <a:endParaRPr lang="en-US" altLang="ko-KR" sz="9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20" name="텍스트 개체 틀 2">
                <a:extLst>
                  <a:ext uri="{FF2B5EF4-FFF2-40B4-BE49-F238E27FC236}">
                    <a16:creationId xmlns:a16="http://schemas.microsoft.com/office/drawing/2014/main" id="{442BF35F-3120-BADD-0DDB-AD58F4599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17" y="2066174"/>
                <a:ext cx="262997" cy="298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사각형: 둥근 모서리 2">
            <a:extLst>
              <a:ext uri="{FF2B5EF4-FFF2-40B4-BE49-F238E27FC236}">
                <a16:creationId xmlns:a16="http://schemas.microsoft.com/office/drawing/2014/main" id="{FF16FE58-547F-9AF3-2B9D-AA15FD0645C3}"/>
              </a:ext>
            </a:extLst>
          </p:cNvPr>
          <p:cNvSpPr/>
          <p:nvPr/>
        </p:nvSpPr>
        <p:spPr>
          <a:xfrm>
            <a:off x="7291984" y="3821371"/>
            <a:ext cx="2842409" cy="2339399"/>
          </a:xfrm>
          <a:prstGeom prst="roundRect">
            <a:avLst>
              <a:gd name="adj" fmla="val 4630"/>
            </a:avLst>
          </a:prstGeom>
          <a:solidFill>
            <a:srgbClr val="FBE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CB89297-2B38-5251-2A53-95FBA5AE28A2}"/>
              </a:ext>
            </a:extLst>
          </p:cNvPr>
          <p:cNvSpPr txBox="1">
            <a:spLocks/>
          </p:cNvSpPr>
          <p:nvPr/>
        </p:nvSpPr>
        <p:spPr>
          <a:xfrm>
            <a:off x="7205620" y="3470535"/>
            <a:ext cx="2954732" cy="44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400" dirty="0">
                <a:solidFill>
                  <a:schemeClr val="accent2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Pooling layer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83D2F52A-4D39-A18A-11AF-FEF009C49BCC}"/>
              </a:ext>
            </a:extLst>
          </p:cNvPr>
          <p:cNvSpPr txBox="1">
            <a:spLocks/>
          </p:cNvSpPr>
          <p:nvPr/>
        </p:nvSpPr>
        <p:spPr>
          <a:xfrm>
            <a:off x="7562580" y="4351764"/>
            <a:ext cx="2353134" cy="112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큐비트의 일부가 측정되고   그 결과에 따라 인근 큐비트에 적용되는 단일 회전이 결정됨</a:t>
            </a:r>
            <a:r>
              <a:rPr lang="en-US" altLang="ko-KR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0C3A8443-0607-01CF-72FD-D4752FDECAA1}"/>
              </a:ext>
            </a:extLst>
          </p:cNvPr>
          <p:cNvSpPr txBox="1">
            <a:spLocks/>
          </p:cNvSpPr>
          <p:nvPr/>
        </p:nvSpPr>
        <p:spPr>
          <a:xfrm>
            <a:off x="7648793" y="3941364"/>
            <a:ext cx="1730539" cy="41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: unitary rotations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8822658-15A0-409E-8DF6-B5D0C9EC4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03" t="36988" r="33320" b="56264"/>
          <a:stretch/>
        </p:blipFill>
        <p:spPr>
          <a:xfrm>
            <a:off x="7495536" y="3996384"/>
            <a:ext cx="252272" cy="430823"/>
          </a:xfrm>
          <a:prstGeom prst="rect">
            <a:avLst/>
          </a:prstGeom>
        </p:spPr>
      </p:pic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9449E3CD-D592-5501-9211-7628F00ABA4A}"/>
              </a:ext>
            </a:extLst>
          </p:cNvPr>
          <p:cNvSpPr txBox="1">
            <a:spLocks/>
          </p:cNvSpPr>
          <p:nvPr/>
        </p:nvSpPr>
        <p:spPr>
          <a:xfrm>
            <a:off x="10386000" y="3296493"/>
            <a:ext cx="1399312" cy="1244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시스템의 크기가 충분히 작아질 때까지 반복</a:t>
            </a:r>
            <a:endParaRPr lang="en-US" altLang="ko-KR" sz="14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06A0A4AC-CACC-B557-5145-5141FB7787A3}"/>
              </a:ext>
            </a:extLst>
          </p:cNvPr>
          <p:cNvCxnSpPr>
            <a:cxnSpLocks/>
            <a:stCxn id="11" idx="3"/>
            <a:endCxn id="22" idx="3"/>
          </p:cNvCxnSpPr>
          <p:nvPr/>
        </p:nvCxnSpPr>
        <p:spPr>
          <a:xfrm flipH="1">
            <a:off x="10134393" y="2672326"/>
            <a:ext cx="25959" cy="2318745"/>
          </a:xfrm>
          <a:prstGeom prst="bentConnector3">
            <a:avLst>
              <a:gd name="adj1" fmla="val -8806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BA05EB7-6266-7465-BD9C-A6BD6BCD5252}"/>
              </a:ext>
            </a:extLst>
          </p:cNvPr>
          <p:cNvSpPr txBox="1"/>
          <p:nvPr/>
        </p:nvSpPr>
        <p:spPr>
          <a:xfrm>
            <a:off x="7459580" y="5417790"/>
            <a:ext cx="2512570" cy="560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2-qubit gate(CNOT gate)</a:t>
            </a:r>
            <a:r>
              <a:rPr lang="ko-KR" altLang="en-US" sz="14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</a:t>
            </a: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적용하여 양자 시스템 크기 줄임</a:t>
            </a:r>
            <a:endParaRPr lang="en-US" altLang="ko-KR" sz="14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2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2">
            <a:extLst>
              <a:ext uri="{FF2B5EF4-FFF2-40B4-BE49-F238E27FC236}">
                <a16:creationId xmlns:a16="http://schemas.microsoft.com/office/drawing/2014/main" id="{D91F70A2-C3DC-BC67-F19B-FA43CABAF3C8}"/>
              </a:ext>
            </a:extLst>
          </p:cNvPr>
          <p:cNvSpPr/>
          <p:nvPr/>
        </p:nvSpPr>
        <p:spPr>
          <a:xfrm>
            <a:off x="8000362" y="3911334"/>
            <a:ext cx="2835272" cy="795748"/>
          </a:xfrm>
          <a:prstGeom prst="roundRect">
            <a:avLst>
              <a:gd name="adj" fmla="val 4630"/>
            </a:avLst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QCNN circuit model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en-US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구조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A030CD-3EFF-22B4-740C-B3C16C889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285"/>
          <a:stretch/>
        </p:blipFill>
        <p:spPr>
          <a:xfrm>
            <a:off x="2060615" y="1047161"/>
            <a:ext cx="5394363" cy="4386862"/>
          </a:xfrm>
          <a:prstGeom prst="rect">
            <a:avLst/>
          </a:prstGeom>
        </p:spPr>
      </p:pic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AE1DA73E-00F4-1A85-2559-E9B660E4491F}"/>
              </a:ext>
            </a:extLst>
          </p:cNvPr>
          <p:cNvSpPr/>
          <p:nvPr/>
        </p:nvSpPr>
        <p:spPr>
          <a:xfrm>
            <a:off x="745246" y="3833765"/>
            <a:ext cx="2188029" cy="410400"/>
          </a:xfrm>
          <a:prstGeom prst="roundRect">
            <a:avLst>
              <a:gd name="adj" fmla="val 4630"/>
            </a:avLst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3BFF4D8-A142-2BC8-B831-E89346816350}"/>
              </a:ext>
            </a:extLst>
          </p:cNvPr>
          <p:cNvSpPr txBox="1">
            <a:spLocks/>
          </p:cNvSpPr>
          <p:nvPr/>
        </p:nvSpPr>
        <p:spPr>
          <a:xfrm>
            <a:off x="577258" y="3468187"/>
            <a:ext cx="735211" cy="44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4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입력</a:t>
            </a:r>
            <a:endParaRPr lang="en-US" altLang="ko-KR" sz="1400" dirty="0">
              <a:solidFill>
                <a:srgbClr val="FF0000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AEFE4ED-7645-8229-0FE9-7A0CFB9DE38D}"/>
              </a:ext>
            </a:extLst>
          </p:cNvPr>
          <p:cNvSpPr txBox="1">
            <a:spLocks/>
          </p:cNvSpPr>
          <p:nvPr/>
        </p:nvSpPr>
        <p:spPr>
          <a:xfrm>
            <a:off x="411920" y="3833765"/>
            <a:ext cx="2521355" cy="44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알려지지 않은 양자 상태 </a:t>
            </a:r>
            <a:endParaRPr lang="en-US" altLang="ko-KR" sz="14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3DFDF21E-96A3-836B-333A-66B3EEC9498A}"/>
              </a:ext>
            </a:extLst>
          </p:cNvPr>
          <p:cNvSpPr/>
          <p:nvPr/>
        </p:nvSpPr>
        <p:spPr>
          <a:xfrm>
            <a:off x="7993225" y="2471236"/>
            <a:ext cx="2842409" cy="557194"/>
          </a:xfrm>
          <a:prstGeom prst="roundRect">
            <a:avLst>
              <a:gd name="adj" fmla="val 4630"/>
            </a:avLst>
          </a:prstGeom>
          <a:solidFill>
            <a:srgbClr val="F1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E814E144-EDDF-443F-72EF-B03D3C8B23DA}"/>
              </a:ext>
            </a:extLst>
          </p:cNvPr>
          <p:cNvSpPr txBox="1">
            <a:spLocks/>
          </p:cNvSpPr>
          <p:nvPr/>
        </p:nvSpPr>
        <p:spPr>
          <a:xfrm>
            <a:off x="7906861" y="2120398"/>
            <a:ext cx="2954732" cy="44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400" dirty="0">
                <a:solidFill>
                  <a:srgbClr val="7030A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Fully Connected layer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25A3712A-543B-82F7-983F-FBD792474D5C}"/>
              </a:ext>
            </a:extLst>
          </p:cNvPr>
          <p:cNvSpPr txBox="1">
            <a:spLocks/>
          </p:cNvSpPr>
          <p:nvPr/>
        </p:nvSpPr>
        <p:spPr>
          <a:xfrm>
            <a:off x="8258537" y="2539053"/>
            <a:ext cx="2251379" cy="44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분류 결과 예측함</a:t>
            </a:r>
            <a:endParaRPr lang="en-US" altLang="ko-KR" sz="14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73FD50A-CCAB-387B-9D6C-6D7A2D32390C}"/>
              </a:ext>
            </a:extLst>
          </p:cNvPr>
          <p:cNvSpPr txBox="1">
            <a:spLocks/>
          </p:cNvSpPr>
          <p:nvPr/>
        </p:nvSpPr>
        <p:spPr>
          <a:xfrm>
            <a:off x="8175952" y="3960866"/>
            <a:ext cx="2476954" cy="696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고정된 수의 출력 </a:t>
            </a:r>
            <a:r>
              <a:rPr lang="en-US" altLang="ko-KR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qubit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상태</a:t>
            </a:r>
            <a:r>
              <a:rPr lang="en-US" altLang="ko-KR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  <a:r>
              <a:rPr lang="ko-KR" altLang="en-US" sz="14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획득</a:t>
            </a:r>
            <a:endParaRPr lang="en-US" altLang="ko-KR" sz="14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2F503D-FF6F-7C5F-33F6-807ED0A95025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9414429" y="3028430"/>
            <a:ext cx="1" cy="57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36BEFBB9-0599-3DA2-575D-7F6D45BBEA08}"/>
              </a:ext>
            </a:extLst>
          </p:cNvPr>
          <p:cNvSpPr txBox="1">
            <a:spLocks/>
          </p:cNvSpPr>
          <p:nvPr/>
        </p:nvSpPr>
        <p:spPr>
          <a:xfrm>
            <a:off x="7937063" y="3565902"/>
            <a:ext cx="2954732" cy="44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400" dirty="0">
                <a:solidFill>
                  <a:srgbClr val="00B05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Measure</a:t>
            </a:r>
          </a:p>
        </p:txBody>
      </p:sp>
      <p:sp>
        <p:nvSpPr>
          <p:cNvPr id="31" name="사각형: 둥근 모서리 2">
            <a:extLst>
              <a:ext uri="{FF2B5EF4-FFF2-40B4-BE49-F238E27FC236}">
                <a16:creationId xmlns:a16="http://schemas.microsoft.com/office/drawing/2014/main" id="{7FA85EAC-AEE0-7756-7CD7-3A17A5B65221}"/>
              </a:ext>
            </a:extLst>
          </p:cNvPr>
          <p:cNvSpPr/>
          <p:nvPr/>
        </p:nvSpPr>
        <p:spPr>
          <a:xfrm>
            <a:off x="6676590" y="3890074"/>
            <a:ext cx="215181" cy="226324"/>
          </a:xfrm>
          <a:prstGeom prst="roundRect">
            <a:avLst>
              <a:gd name="adj" fmla="val 4630"/>
            </a:avLst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텍스트 개체 틀 2">
                <a:extLst>
                  <a:ext uri="{FF2B5EF4-FFF2-40B4-BE49-F238E27FC236}">
                    <a16:creationId xmlns:a16="http://schemas.microsoft.com/office/drawing/2014/main" id="{0A316008-C3E0-8683-AA19-6C3CCF702D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258" y="5583172"/>
                <a:ext cx="10976670" cy="11016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N-qubit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입력 상태를 분류하는 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QCNN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𝑂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(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매개변수로 </a:t>
                </a:r>
                <a:r>
                  <a:rPr lang="ko-KR" altLang="en-US" sz="2000" dirty="0" err="1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특징지어짐</a:t>
                </a:r>
                <a:endParaRPr lang="en-US" altLang="ko-KR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→ 일반적인 양자 회로 기반 분류기들과 비교하여 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2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배의 지수적 감소 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&amp;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효율적인 학습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/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구현을 허용함</a:t>
                </a:r>
                <a:endParaRPr lang="en-US" altLang="ko-KR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6" name="텍스트 개체 틀 2">
                <a:extLst>
                  <a:ext uri="{FF2B5EF4-FFF2-40B4-BE49-F238E27FC236}">
                    <a16:creationId xmlns:a16="http://schemas.microsoft.com/office/drawing/2014/main" id="{0A316008-C3E0-8683-AA19-6C3CCF70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8" y="5583172"/>
                <a:ext cx="10976670" cy="110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19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QCNN circuit model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en-US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학습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A030CD-3EFF-22B4-740C-B3C16C889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285"/>
          <a:stretch/>
        </p:blipFill>
        <p:spPr>
          <a:xfrm>
            <a:off x="5816187" y="999859"/>
            <a:ext cx="5394363" cy="4386862"/>
          </a:xfrm>
          <a:prstGeom prst="rect">
            <a:avLst/>
          </a:prstGeom>
        </p:spPr>
      </p:pic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0A316008-C3E0-8683-AA19-6C3CCF702D6A}"/>
              </a:ext>
            </a:extLst>
          </p:cNvPr>
          <p:cNvSpPr txBox="1">
            <a:spLocks/>
          </p:cNvSpPr>
          <p:nvPr/>
        </p:nvSpPr>
        <p:spPr>
          <a:xfrm>
            <a:off x="1271750" y="5441180"/>
            <a:ext cx="9648500" cy="1340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000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MSE</a:t>
            </a:r>
            <a:r>
              <a:rPr lang="ko-KR" altLang="en-US" sz="2000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함수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와 </a:t>
            </a:r>
            <a:r>
              <a:rPr lang="ko-KR" altLang="en-US" sz="2000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경사 </a:t>
            </a:r>
            <a:r>
              <a:rPr lang="ko-KR" altLang="en-US" sz="2000" b="1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하강법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2000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유한 </a:t>
            </a:r>
            <a:r>
              <a:rPr lang="ko-KR" altLang="en-US" sz="2000" b="1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차분법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사용하여 경사의 근사값 구함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사용하여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수렴할 때까지 </a:t>
            </a:r>
            <a:r>
              <a:rPr lang="ko-KR" altLang="en-US" sz="2000" b="1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유니터리</a:t>
            </a:r>
            <a:r>
              <a:rPr lang="ko-KR" altLang="en-US" sz="20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000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반복적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으로 </a:t>
            </a:r>
            <a:r>
              <a:rPr lang="ko-KR" altLang="en-US" sz="2000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업데이트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하는 것으로 구성됨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20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하이퍼파라미터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고정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B11E9-B9DD-245F-F5FB-4F25C83E0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950" y="2397803"/>
            <a:ext cx="3390900" cy="933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C214E5-07A5-DBE1-95DE-DE83A5ABF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35" y="3617129"/>
            <a:ext cx="4766129" cy="772213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F3F15B7D-61F9-036D-30BA-753A2D67F52F}"/>
              </a:ext>
            </a:extLst>
          </p:cNvPr>
          <p:cNvSpPr txBox="1">
            <a:spLocks/>
          </p:cNvSpPr>
          <p:nvPr/>
        </p:nvSpPr>
        <p:spPr>
          <a:xfrm>
            <a:off x="3230996" y="2276902"/>
            <a:ext cx="2486829" cy="448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2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입력에 대한 예상 </a:t>
            </a:r>
            <a:r>
              <a:rPr lang="en-US" altLang="ko-KR" sz="12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QCNN</a:t>
            </a:r>
            <a:r>
              <a:rPr lang="ko-KR" altLang="en-US" sz="12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12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출력값</a:t>
            </a:r>
            <a:endParaRPr lang="en-US" altLang="ko-KR" sz="12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5E2B36E0-C770-E122-DC31-011ACE9A660A}"/>
              </a:ext>
            </a:extLst>
          </p:cNvPr>
          <p:cNvSpPr/>
          <p:nvPr/>
        </p:nvSpPr>
        <p:spPr>
          <a:xfrm>
            <a:off x="3476190" y="2690410"/>
            <a:ext cx="638610" cy="320810"/>
          </a:xfrm>
          <a:prstGeom prst="roundRect">
            <a:avLst>
              <a:gd name="adj" fmla="val 4630"/>
            </a:avLst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5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0;p20">
            <a:extLst>
              <a:ext uri="{FF2B5EF4-FFF2-40B4-BE49-F238E27FC236}">
                <a16:creationId xmlns:a16="http://schemas.microsoft.com/office/drawing/2014/main" id="{7BCF04B1-316F-B961-06B5-BA03CEDD432B}"/>
              </a:ext>
            </a:extLst>
          </p:cNvPr>
          <p:cNvSpPr/>
          <p:nvPr/>
        </p:nvSpPr>
        <p:spPr>
          <a:xfrm>
            <a:off x="0" y="5659316"/>
            <a:ext cx="12192000" cy="82051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MERA and QEC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–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MERA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QCNN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576A996-3A59-A011-DAF0-FC1738F1A7B7}"/>
              </a:ext>
            </a:extLst>
          </p:cNvPr>
          <p:cNvSpPr txBox="1">
            <a:spLocks/>
          </p:cNvSpPr>
          <p:nvPr/>
        </p:nvSpPr>
        <p:spPr>
          <a:xfrm>
            <a:off x="6675580" y="2780504"/>
            <a:ext cx="4827330" cy="1244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QCNN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과 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MERA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는 </a:t>
            </a:r>
            <a:r>
              <a:rPr lang="ko-KR" altLang="en-US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회로 구조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</a:t>
            </a:r>
            <a:r>
              <a:rPr lang="ko-KR" altLang="en-US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동일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함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회로의 </a:t>
            </a:r>
            <a:r>
              <a:rPr lang="ko-KR" altLang="en-US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실행 방향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이 </a:t>
            </a:r>
            <a:r>
              <a:rPr lang="ko-KR" altLang="en-US" sz="2000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반대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임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D0964F55-63B1-38A5-81AD-BF2AFAA5CE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432" y="4133868"/>
                <a:ext cx="11559130" cy="15773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MERA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는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큐비트를 추가하여 각 깊이에 대한 </a:t>
                </a:r>
                <a:r>
                  <a:rPr lang="ko-KR" altLang="en-US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양자 시스템의 크기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 </a:t>
                </a:r>
                <a:r>
                  <a:rPr lang="ko-KR" altLang="en-US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기하급수적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으로 </a:t>
                </a:r>
                <a:r>
                  <a:rPr lang="ko-KR" altLang="en-US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증가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시킴</a:t>
                </a:r>
                <a:endParaRPr lang="en-US" altLang="ko-KR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QCNN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은 이를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역방향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으로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진행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시켜 </a:t>
                </a:r>
                <a:r>
                  <a:rPr lang="ko-KR" altLang="en-US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양자 시스템의 크기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 </a:t>
                </a:r>
                <a:r>
                  <a:rPr lang="ko-KR" altLang="en-US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기하급수적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으로 </a:t>
                </a:r>
                <a:r>
                  <a:rPr lang="ko-KR" altLang="en-US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감소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시킴</a:t>
                </a:r>
                <a:endParaRPr lang="en-US" altLang="ko-KR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D0964F55-63B1-38A5-81AD-BF2AFAA5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" y="4133868"/>
                <a:ext cx="11559130" cy="1577340"/>
              </a:xfrm>
              <a:prstGeom prst="rect">
                <a:avLst/>
              </a:prstGeom>
              <a:blipFill>
                <a:blip r:embed="rId3"/>
                <a:stretch>
                  <a:fillRect t="-72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6C470D68-A289-4FA9-8C31-0D797090CD13}"/>
              </a:ext>
            </a:extLst>
          </p:cNvPr>
          <p:cNvSpPr txBox="1">
            <a:spLocks/>
          </p:cNvSpPr>
          <p:nvPr/>
        </p:nvSpPr>
        <p:spPr>
          <a:xfrm>
            <a:off x="880772" y="1467034"/>
            <a:ext cx="9669117" cy="602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: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양자 </a:t>
            </a:r>
            <a:r>
              <a:rPr lang="ko-KR" altLang="en-US" sz="2000" baseline="30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*</a:t>
            </a:r>
            <a:r>
              <a:rPr lang="ko-KR" altLang="en-US" sz="20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다체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시스템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(quantum many-body system)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효율적으로 </a:t>
            </a:r>
            <a:r>
              <a:rPr lang="ko-KR" altLang="en-US" sz="20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시뮬레이션하도록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설계된 모델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72226F58-57B0-AB91-554B-44B4C970B61A}"/>
              </a:ext>
            </a:extLst>
          </p:cNvPr>
          <p:cNvSpPr txBox="1">
            <a:spLocks/>
          </p:cNvSpPr>
          <p:nvPr/>
        </p:nvSpPr>
        <p:spPr>
          <a:xfrm>
            <a:off x="411920" y="5550290"/>
            <a:ext cx="10976670" cy="1038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저자는 </a:t>
            </a: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MERA 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모델에 </a:t>
            </a:r>
            <a:r>
              <a:rPr lang="en-US" altLang="ko-KR" sz="2000" b="1" dirty="0">
                <a:solidFill>
                  <a:srgbClr val="FF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QEC(Quantum Error Correction)</a:t>
            </a:r>
            <a:r>
              <a:rPr lang="ko-KR" altLang="en-US" sz="20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000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추가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하여 </a:t>
            </a:r>
            <a:r>
              <a:rPr lang="ko-KR" altLang="en-US" sz="2000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추가적인 성능 향상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제안함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41ECD-2779-D057-21EF-9A62DBEDE47B}"/>
              </a:ext>
            </a:extLst>
          </p:cNvPr>
          <p:cNvSpPr txBox="1"/>
          <p:nvPr/>
        </p:nvSpPr>
        <p:spPr>
          <a:xfrm>
            <a:off x="693360" y="1103761"/>
            <a:ext cx="7322994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MERA(Multi-Scale Entanglement Renormalization Ansatz)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93FB13-5FB3-DD82-A61E-2776A8135C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794" b="-476"/>
          <a:stretch/>
        </p:blipFill>
        <p:spPr>
          <a:xfrm>
            <a:off x="880773" y="2345693"/>
            <a:ext cx="5794807" cy="2172740"/>
          </a:xfrm>
          <a:prstGeom prst="rect">
            <a:avLst/>
          </a:prstGeom>
        </p:spPr>
      </p:pic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294E83AB-A995-2594-28F6-0CBFDBFAD20F}"/>
              </a:ext>
            </a:extLst>
          </p:cNvPr>
          <p:cNvSpPr txBox="1">
            <a:spLocks/>
          </p:cNvSpPr>
          <p:nvPr/>
        </p:nvSpPr>
        <p:spPr>
          <a:xfrm>
            <a:off x="6970115" y="1961765"/>
            <a:ext cx="5221885" cy="7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600" baseline="30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*</a:t>
            </a:r>
            <a:r>
              <a:rPr lang="ko-KR" altLang="en-US" sz="1600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다체</a:t>
            </a:r>
            <a:r>
              <a:rPr lang="ko-KR" altLang="en-US" sz="1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문제</a:t>
            </a:r>
            <a:r>
              <a:rPr lang="en-US" altLang="ko-KR" sz="1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:</a:t>
            </a:r>
            <a:r>
              <a:rPr lang="ko-KR" altLang="en-US" sz="1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여러 물체의 초기 위치</a:t>
            </a:r>
            <a:r>
              <a:rPr lang="en-US" altLang="ko-KR" sz="1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lang="ko-KR" altLang="en-US" sz="1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초기 속도가</a:t>
            </a:r>
            <a:endParaRPr lang="en-US" altLang="ko-KR" sz="16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6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              주어졌을 때 이후의 운동 상태를 찾는 문제</a:t>
            </a:r>
            <a:endParaRPr lang="en-US" altLang="ko-KR" sz="16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7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0;p20">
            <a:extLst>
              <a:ext uri="{FF2B5EF4-FFF2-40B4-BE49-F238E27FC236}">
                <a16:creationId xmlns:a16="http://schemas.microsoft.com/office/drawing/2014/main" id="{3278FAA0-47E7-6065-0310-E2D16D3FFC72}"/>
              </a:ext>
            </a:extLst>
          </p:cNvPr>
          <p:cNvSpPr/>
          <p:nvPr/>
        </p:nvSpPr>
        <p:spPr>
          <a:xfrm>
            <a:off x="0" y="5586579"/>
            <a:ext cx="12192000" cy="820519"/>
          </a:xfrm>
          <a:prstGeom prst="rect">
            <a:avLst/>
          </a:prstGeom>
          <a:solidFill>
            <a:schemeClr val="accent2">
              <a:alpha val="3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MERA and QEC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–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기존 </a:t>
            </a:r>
            <a:r>
              <a:rPr lang="en-US" altLang="ko-KR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QCNN </a:t>
            </a:r>
            <a:r>
              <a:rPr lang="ko-KR" altLang="en-US" sz="28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문제점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F0A47-C521-AC93-A9ED-E0A4CCDC3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794" b="-476"/>
          <a:stretch/>
        </p:blipFill>
        <p:spPr>
          <a:xfrm>
            <a:off x="3198596" y="1256260"/>
            <a:ext cx="5794807" cy="2172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FA65FFE-F355-B4B4-0E5F-96BBF0F2CE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8383" y="3361639"/>
                <a:ext cx="9616990" cy="12803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QCNN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은 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MERA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에서 얻을 수 있는 </a:t>
                </a:r>
                <a:r>
                  <a:rPr lang="ko-KR" altLang="en-US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각 레이블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에 대한 </a:t>
                </a:r>
                <a:r>
                  <a:rPr lang="ko-KR" altLang="en-US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대표 상태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altLang="ko-KR" sz="20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sz="200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altLang="ko-KR" sz="2000" b="0" i="1" smtClean="0">
                        <a:solidFill>
                          <a:srgbClr val="2E75B6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</m:oMath>
                </a14:m>
                <a:r>
                  <a:rPr lang="ko-KR" altLang="en-US" sz="2000" dirty="0" err="1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</a:t>
                </a:r>
                <a:r>
                  <a:rPr lang="ko-KR" altLang="en-US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입력 데이터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로 주면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,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그에 </a:t>
                </a:r>
                <a:r>
                  <a:rPr lang="ko-KR" altLang="en-US" sz="2000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상응하는 레이블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을 얻을 수 있음</a:t>
                </a:r>
                <a:endParaRPr lang="en-US" altLang="ko-KR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6FA65FFE-F355-B4B4-0E5F-96BBF0F2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383" y="3361639"/>
                <a:ext cx="9616990" cy="1280379"/>
              </a:xfrm>
              <a:prstGeom prst="rect">
                <a:avLst/>
              </a:prstGeom>
              <a:blipFill>
                <a:blip r:embed="rId4"/>
                <a:stretch>
                  <a:fillRect t="-14706" b="-98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44EA25-020C-804E-DBC7-DCF77127E97D}"/>
              </a:ext>
            </a:extLst>
          </p:cNvPr>
          <p:cNvSpPr txBox="1">
            <a:spLocks/>
          </p:cNvSpPr>
          <p:nvPr/>
        </p:nvSpPr>
        <p:spPr>
          <a:xfrm>
            <a:off x="478543" y="5534379"/>
            <a:ext cx="10976670" cy="89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B" panose="02020603020101020101" pitchFamily="18" charset="-127"/>
                <a:ea typeface="SeoulNamsan B" panose="02020603020101020101" pitchFamily="18" charset="-127"/>
              </a:rPr>
              <a:t>→ </a:t>
            </a:r>
            <a:r>
              <a:rPr lang="en-US" altLang="ko-KR" sz="24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MERA</a:t>
            </a:r>
            <a:r>
              <a:rPr lang="ko-KR" altLang="en-US" sz="2400" b="1" dirty="0">
                <a:solidFill>
                  <a:prstClr val="black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에 </a:t>
            </a:r>
            <a:r>
              <a:rPr lang="en-US" altLang="ko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QEC</a:t>
            </a:r>
            <a:r>
              <a:rPr lang="ko-KR" altLang="en-US" sz="2400" b="1" dirty="0" err="1">
                <a:latin typeface="SeoulNamsan B" panose="02020603020101020101" pitchFamily="18" charset="-127"/>
                <a:ea typeface="SeoulNamsan B" panose="02020603020101020101" pitchFamily="18" charset="-127"/>
              </a:rPr>
              <a:t>를</a:t>
            </a:r>
            <a:r>
              <a:rPr lang="ko-KR" altLang="en-US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적용하여 추가 자유도를 부여함으로써 수정 및 해결 가능</a:t>
            </a:r>
            <a:endParaRPr lang="en-US" altLang="ko-KR" sz="24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3FB932-2C85-AB11-4E51-6E6E743E8465}"/>
                  </a:ext>
                </a:extLst>
              </p:cNvPr>
              <p:cNvSpPr txBox="1"/>
              <p:nvPr/>
            </p:nvSpPr>
            <p:spPr>
              <a:xfrm>
                <a:off x="1774182" y="4627940"/>
                <a:ext cx="8385392" cy="76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[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문제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]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만약 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MERA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에서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생성이 불가능한 상태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altLang="ko-K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서울남산체 M" panose="02020503020101020101" pitchFamily="18" charset="-127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altLang="ko-KR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서울남산체 M" panose="020205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altLang="ko-KR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</a:rPr>
                      <m:t> </m:t>
                    </m:r>
                  </m:oMath>
                </a14:m>
                <a:r>
                  <a:rPr lang="ko-KR" altLang="en-US" sz="2000" dirty="0" err="1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입력 데이터로 주면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,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QCNN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은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레이블</a:t>
                </a:r>
                <a:r>
                  <a:rPr lang="ko-KR" altLang="en-US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을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획득할 수 없음</a:t>
                </a:r>
                <a:r>
                  <a:rPr lang="en-US" altLang="ko-KR" sz="2000" dirty="0"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3FB932-2C85-AB11-4E51-6E6E743E8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182" y="4627940"/>
                <a:ext cx="8385392" cy="761747"/>
              </a:xfrm>
              <a:prstGeom prst="rect">
                <a:avLst/>
              </a:prstGeom>
              <a:blipFill>
                <a:blip r:embed="rId5"/>
                <a:stretch>
                  <a:fillRect t="-60656" b="-491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894018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5829</TotalTime>
  <Words>816</Words>
  <Application>Microsoft Office PowerPoint</Application>
  <PresentationFormat>와이드스크린</PresentationFormat>
  <Paragraphs>101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서울남산체 B</vt:lpstr>
      <vt:lpstr>맑은 고딕</vt:lpstr>
      <vt:lpstr>서울남산체 M</vt:lpstr>
      <vt:lpstr>서울남산체 EB</vt:lpstr>
      <vt:lpstr>SEOULNAMSAN B</vt:lpstr>
      <vt:lpstr>Cambria Math</vt:lpstr>
      <vt:lpstr>Arial</vt:lpstr>
      <vt:lpstr>제목 테마</vt:lpstr>
      <vt:lpstr>1_제목 테마</vt:lpstr>
      <vt:lpstr>2_제목 테마</vt:lpstr>
      <vt:lpstr>논문 리뷰 Quantum convolutional neural networks</vt:lpstr>
      <vt:lpstr>1. QCNN circuit model - 배경</vt:lpstr>
      <vt:lpstr>1. QCNN circuit model – QCNN의 핵심</vt:lpstr>
      <vt:lpstr>1. QCNN circuit model - 구조</vt:lpstr>
      <vt:lpstr>1. QCNN circuit model - 구조</vt:lpstr>
      <vt:lpstr>1. QCNN circuit model - 구조</vt:lpstr>
      <vt:lpstr>1. QCNN circuit model - 학습</vt:lpstr>
      <vt:lpstr>2. MERA and QEC – MERA와 QCNN</vt:lpstr>
      <vt:lpstr>2. MERA and QEC – 기존 QCNN 문제점</vt:lpstr>
      <vt:lpstr>2. MERA and QEC – QEC를 통한 성능 개선</vt:lpstr>
      <vt:lpstr>3. Optimizing QEC</vt:lpstr>
      <vt:lpstr>4. Outlook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양유진</cp:lastModifiedBy>
  <cp:revision>208</cp:revision>
  <dcterms:created xsi:type="dcterms:W3CDTF">2019-03-05T04:29:07Z</dcterms:created>
  <dcterms:modified xsi:type="dcterms:W3CDTF">2022-11-19T18:08:11Z</dcterms:modified>
</cp:coreProperties>
</file>